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5" r:id="rId10"/>
    <p:sldId id="264" r:id="rId11"/>
    <p:sldId id="274" r:id="rId12"/>
    <p:sldId id="279" r:id="rId13"/>
    <p:sldId id="276" r:id="rId14"/>
    <p:sldId id="277" r:id="rId15"/>
    <p:sldId id="282" r:id="rId16"/>
    <p:sldId id="280" r:id="rId17"/>
    <p:sldId id="283" r:id="rId18"/>
    <p:sldId id="281" r:id="rId19"/>
    <p:sldId id="284" r:id="rId20"/>
    <p:sldId id="266" r:id="rId21"/>
    <p:sldId id="287" r:id="rId22"/>
    <p:sldId id="285" r:id="rId23"/>
    <p:sldId id="288" r:id="rId24"/>
    <p:sldId id="289" r:id="rId25"/>
    <p:sldId id="267" r:id="rId26"/>
    <p:sldId id="291" r:id="rId27"/>
    <p:sldId id="268" r:id="rId28"/>
    <p:sldId id="269" r:id="rId29"/>
    <p:sldId id="270" r:id="rId30"/>
    <p:sldId id="271" r:id="rId31"/>
    <p:sldId id="278" r:id="rId32"/>
    <p:sldId id="272" r:id="rId33"/>
    <p:sldId id="273" r:id="rId34"/>
    <p:sldId id="286" r:id="rId35"/>
  </p:sldIdLst>
  <p:sldSz cx="9144000" cy="6858000" type="screen4x3"/>
  <p:notesSz cx="7132638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AC7D-9C11-4B11-82A0-71C4C1DEC794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9271-4F41-4F82-9E2A-3E78824A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//upload.wikimedia.org/wikipedia/commons/1/17/Triclinic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//upload.wikimedia.org/wikipedia/commons/0/0f/Halite-5743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I. </a:t>
            </a:r>
            <a:r>
              <a:rPr lang="en-US" b="1" i="1" u="sng" dirty="0"/>
              <a:t>Minerals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Earth and Space Science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-2309"/>
            <a:ext cx="1950720" cy="1880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" y="4724400"/>
            <a:ext cx="2832996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144"/>
            <a:ext cx="2724727" cy="2290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09"/>
            <a:ext cx="2590800" cy="24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4. Hardness – the </a:t>
            </a:r>
            <a:r>
              <a:rPr lang="en-US" dirty="0" err="1"/>
              <a:t>scratchability</a:t>
            </a:r>
            <a:r>
              <a:rPr lang="en-US" dirty="0"/>
              <a:t> of a mineral, or a mineral’s durability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Uses </a:t>
            </a:r>
            <a:r>
              <a:rPr lang="en-US" dirty="0"/>
              <a:t>the </a:t>
            </a:r>
            <a:r>
              <a:rPr lang="en-US" dirty="0" err="1"/>
              <a:t>Moh’s</a:t>
            </a:r>
            <a:r>
              <a:rPr lang="en-US" dirty="0"/>
              <a:t> Hardness scale with a </a:t>
            </a:r>
            <a:r>
              <a:rPr lang="en-US" dirty="0" smtClean="0"/>
              <a:t>rating</a:t>
            </a:r>
          </a:p>
          <a:p>
            <a:pPr marL="0" indent="0">
              <a:buNone/>
            </a:pPr>
            <a:r>
              <a:rPr lang="en-US" dirty="0" smtClean="0"/>
              <a:t>     system </a:t>
            </a:r>
            <a:r>
              <a:rPr lang="en-US" dirty="0"/>
              <a:t>of </a:t>
            </a:r>
            <a:r>
              <a:rPr lang="en-US" dirty="0" smtClean="0"/>
              <a:t>1-10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					*1 </a:t>
            </a:r>
            <a:r>
              <a:rPr lang="en-US" dirty="0"/>
              <a:t>= very </a:t>
            </a:r>
            <a:r>
              <a:rPr lang="en-US" dirty="0" smtClean="0"/>
              <a:t>soft</a:t>
            </a:r>
          </a:p>
          <a:p>
            <a:pPr marL="0" indent="0">
              <a:buNone/>
            </a:pPr>
            <a:r>
              <a:rPr lang="en-US" dirty="0" smtClean="0"/>
              <a:t> 					*10 </a:t>
            </a:r>
            <a:r>
              <a:rPr lang="en-US" dirty="0"/>
              <a:t>= hardest </a:t>
            </a:r>
            <a:r>
              <a:rPr lang="en-US" dirty="0" smtClean="0"/>
              <a:t> 							substance  						known </a:t>
            </a:r>
            <a:r>
              <a:rPr lang="en-US" dirty="0"/>
              <a:t>to man</a:t>
            </a:r>
          </a:p>
          <a:p>
            <a:pPr marL="0" indent="0" algn="ctr">
              <a:buNone/>
            </a:pPr>
            <a:r>
              <a:rPr lang="en-US" dirty="0" smtClean="0"/>
              <a:t> 					*A </a:t>
            </a:r>
            <a:r>
              <a:rPr lang="en-US" dirty="0"/>
              <a:t>streak plate has a </a:t>
            </a:r>
            <a:r>
              <a:rPr lang="en-US" dirty="0" smtClean="0"/>
              <a:t> 				hardness </a:t>
            </a:r>
            <a:r>
              <a:rPr lang="en-US" dirty="0"/>
              <a:t>of 7</a:t>
            </a:r>
          </a:p>
          <a:p>
            <a:endParaRPr lang="en-US" dirty="0"/>
          </a:p>
        </p:txBody>
      </p:sp>
      <p:pic>
        <p:nvPicPr>
          <p:cNvPr id="2050" name="Picture 2" descr="http://vmplating.com/wp-content/uploads/2011/11/mohs_scale_of_hardness_ch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799"/>
            <a:ext cx="4648200" cy="39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Moh’s</a:t>
            </a:r>
            <a:r>
              <a:rPr lang="en-US" dirty="0" smtClean="0"/>
              <a:t> Hardness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szurzolo.pbworks.com/f/1295022499/hardness_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255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/>
              <a:t>5. Crystal shape / External Crystal Form / Crystal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 set of faces that have a definite</a:t>
            </a:r>
          </a:p>
          <a:p>
            <a:pPr marL="0" indent="0">
              <a:buNone/>
            </a:pPr>
            <a:r>
              <a:rPr lang="en-US" dirty="0"/>
              <a:t>          geometric relationship to each other </a:t>
            </a:r>
          </a:p>
          <a:p>
            <a:endParaRPr lang="en-US" dirty="0"/>
          </a:p>
        </p:txBody>
      </p:sp>
      <p:pic>
        <p:nvPicPr>
          <p:cNvPr id="4" name="Picture 2" descr="http://www.tuvie.com/wp-content/uploads/users-can-change-the-shape-of-crystal-light-according-to-their-mood-to-create-the-desired-room-environ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2862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not always shown clearly when crystals are growing and competing for space with other minerals</a:t>
            </a:r>
          </a:p>
          <a:p>
            <a:endParaRPr lang="en-US" dirty="0"/>
          </a:p>
        </p:txBody>
      </p:sp>
      <p:pic>
        <p:nvPicPr>
          <p:cNvPr id="6146" name="Picture 2" descr="File:Triclinic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276600" cy="39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Common </a:t>
            </a:r>
            <a:r>
              <a:rPr lang="en-US" sz="4200" dirty="0"/>
              <a:t>Face Arrangements and </a:t>
            </a:r>
            <a:r>
              <a:rPr lang="en-US" sz="4200" dirty="0" smtClean="0"/>
              <a:t>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A. Isometric – most symmetrical</a:t>
            </a:r>
            <a:endParaRPr lang="en-US" dirty="0"/>
          </a:p>
          <a:p>
            <a:pPr lvl="1"/>
            <a:r>
              <a:rPr lang="en-US" dirty="0" smtClean="0"/>
              <a:t>Three axes of equal length</a:t>
            </a:r>
          </a:p>
          <a:p>
            <a:pPr lvl="1"/>
            <a:r>
              <a:rPr lang="en-US" dirty="0" smtClean="0"/>
              <a:t>All axes at right angles to each other</a:t>
            </a:r>
          </a:p>
        </p:txBody>
      </p:sp>
      <p:pic>
        <p:nvPicPr>
          <p:cNvPr id="1026" name="Picture 2" descr="http://www.gemsociety.org/wow/cry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1291"/>
            <a:ext cx="6934200" cy="33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msociety.org/wow/crysta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5032"/>
            <a:ext cx="2676525" cy="2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Face Arrangements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B. </a:t>
            </a:r>
            <a:r>
              <a:rPr lang="en-US" dirty="0"/>
              <a:t>Tetragonal – similar to isometric</a:t>
            </a:r>
          </a:p>
          <a:p>
            <a:pPr lvl="1"/>
            <a:r>
              <a:rPr lang="en-US" dirty="0"/>
              <a:t>Three axes, two equal length, the third is longer</a:t>
            </a:r>
          </a:p>
          <a:p>
            <a:pPr lvl="1"/>
            <a:r>
              <a:rPr lang="en-US" dirty="0"/>
              <a:t>All axes at right angles to each other</a:t>
            </a:r>
          </a:p>
          <a:p>
            <a:endParaRPr lang="en-US" dirty="0"/>
          </a:p>
        </p:txBody>
      </p:sp>
      <p:pic>
        <p:nvPicPr>
          <p:cNvPr id="2050" name="Picture 2" descr="http://www.gemsociety.org/wow/cry2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5485910" cy="39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msociety.org/wow/crystal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65055"/>
            <a:ext cx="2847975" cy="34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Face Arrangements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C. Hexagonal</a:t>
            </a:r>
          </a:p>
          <a:p>
            <a:pPr lvl="1"/>
            <a:r>
              <a:rPr lang="en-US" dirty="0" smtClean="0"/>
              <a:t>Three equal axes in the same plane</a:t>
            </a:r>
          </a:p>
          <a:p>
            <a:pPr lvl="1"/>
            <a:r>
              <a:rPr lang="en-US" dirty="0" smtClean="0"/>
              <a:t>Intersect at angles of 60 degrees</a:t>
            </a:r>
          </a:p>
          <a:p>
            <a:pPr lvl="1"/>
            <a:r>
              <a:rPr lang="en-US" dirty="0" smtClean="0"/>
              <a:t>A fourth axis is at a right angle to the other three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gemsociety.org/wow/cry3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3826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msociety.org/wow/crysta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476500" cy="32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Face Arrangements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 </a:t>
            </a:r>
            <a:r>
              <a:rPr lang="en-US" dirty="0"/>
              <a:t>Orthorhombic </a:t>
            </a:r>
          </a:p>
          <a:p>
            <a:pPr lvl="1"/>
            <a:r>
              <a:rPr lang="en-US" dirty="0"/>
              <a:t>Three axes all unequal to each other</a:t>
            </a:r>
          </a:p>
          <a:p>
            <a:pPr lvl="1"/>
            <a:r>
              <a:rPr lang="en-US" dirty="0"/>
              <a:t>All axes intersect at right angles</a:t>
            </a:r>
          </a:p>
          <a:p>
            <a:endParaRPr lang="en-US" dirty="0"/>
          </a:p>
        </p:txBody>
      </p:sp>
      <p:pic>
        <p:nvPicPr>
          <p:cNvPr id="4098" name="Picture 2" descr="http://www.gemsociety.org/wow/cry5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5562600" cy="36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emsociety.org/wow/crystal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838450" cy="36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. Monoclinic</a:t>
            </a:r>
          </a:p>
          <a:p>
            <a:pPr lvl="1"/>
            <a:r>
              <a:rPr lang="en-US" dirty="0" smtClean="0"/>
              <a:t>Two non-equal axes at right angles to each other</a:t>
            </a:r>
          </a:p>
          <a:p>
            <a:pPr lvl="1"/>
            <a:r>
              <a:rPr lang="en-US" dirty="0" smtClean="0"/>
              <a:t>A third axis is inclined to one of the first two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Face Arrangements and Angles</a:t>
            </a:r>
          </a:p>
        </p:txBody>
      </p:sp>
      <p:pic>
        <p:nvPicPr>
          <p:cNvPr id="5122" name="Picture 2" descr="http://www.gemsociety.org/wow/cry6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526830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emsociety.org/wow/crystal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581275" cy="36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Face Arrangements and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Triclinic </a:t>
            </a:r>
          </a:p>
          <a:p>
            <a:pPr lvl="1"/>
            <a:r>
              <a:rPr lang="en-US" dirty="0"/>
              <a:t>Three axes</a:t>
            </a:r>
          </a:p>
          <a:p>
            <a:pPr lvl="1"/>
            <a:r>
              <a:rPr lang="en-US" dirty="0"/>
              <a:t>All axes are inclined with respect to each other</a:t>
            </a:r>
          </a:p>
          <a:p>
            <a:endParaRPr lang="en-US" dirty="0"/>
          </a:p>
        </p:txBody>
      </p:sp>
      <p:pic>
        <p:nvPicPr>
          <p:cNvPr id="6146" name="Picture 2" descr="http://www.gemsociety.org/wow/cry7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9" y="3124200"/>
            <a:ext cx="5334000" cy="35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emsociety.org/wow/crystal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62745"/>
            <a:ext cx="2708564" cy="36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 Definition – four part definition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Naturally occurring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Inorganic substance (non-living)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Crystalline solid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Definite chemical composition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39143"/>
            <a:ext cx="1905000" cy="391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4009736" cy="31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6. </a:t>
            </a:r>
            <a:r>
              <a:rPr lang="en-US" dirty="0" smtClean="0"/>
              <a:t>Mineral Cleavage </a:t>
            </a:r>
            <a:r>
              <a:rPr lang="en-US" dirty="0"/>
              <a:t>– the ability of a mineral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break</a:t>
            </a:r>
            <a:r>
              <a:rPr lang="en-US" dirty="0"/>
              <a:t>, when struck along specific planes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Based </a:t>
            </a:r>
            <a:r>
              <a:rPr lang="en-US" dirty="0"/>
              <a:t>on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bonding </a:t>
            </a:r>
            <a:r>
              <a:rPr lang="en-US" dirty="0"/>
              <a:t>between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atoms</a:t>
            </a:r>
            <a:endParaRPr lang="en-US" dirty="0"/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Where </a:t>
            </a:r>
            <a:r>
              <a:rPr lang="en-US" dirty="0"/>
              <a:t>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bonds </a:t>
            </a:r>
            <a:r>
              <a:rPr lang="en-US" dirty="0"/>
              <a:t>are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weakest </a:t>
            </a:r>
            <a:r>
              <a:rPr lang="en-US" dirty="0"/>
              <a:t>=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breakage </a:t>
            </a:r>
            <a:r>
              <a:rPr lang="en-US" dirty="0"/>
              <a:t>plane</a:t>
            </a:r>
          </a:p>
          <a:p>
            <a:endParaRPr lang="en-US" dirty="0"/>
          </a:p>
        </p:txBody>
      </p:sp>
      <p:pic>
        <p:nvPicPr>
          <p:cNvPr id="1026" name="Picture 2" descr="http://academic.brooklyn.cuny.edu/geology/grocha/mineral/images/cleav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3999"/>
            <a:ext cx="5153891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Mineral 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atmos.umd.edu/~dankd/MesDes3/images/cleav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7247"/>
            <a:ext cx="7428056" cy="58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Mineral 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dirty="0" smtClean="0"/>
              <a:t>Can have no cleavage (example = quartz)</a:t>
            </a:r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 </a:t>
            </a:r>
            <a:r>
              <a:rPr lang="en-US" dirty="0" smtClean="0"/>
              <a:t>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Can have 1 plane of cleavage (ex. = </a:t>
            </a:r>
            <a:r>
              <a:rPr lang="en-US" dirty="0" err="1" smtClean="0"/>
              <a:t>Biotite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 descr="http://facweb.bhc.edu/academics/science/harwoodr/geol101/labs/minerals/Images/Min1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686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Mineral Cleavage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Can have multiple planes of </a:t>
            </a:r>
            <a:r>
              <a:rPr lang="en-US" dirty="0" smtClean="0"/>
              <a:t>cleavage</a:t>
            </a:r>
            <a:endParaRPr lang="en-US" dirty="0"/>
          </a:p>
        </p:txBody>
      </p:sp>
      <p:pic>
        <p:nvPicPr>
          <p:cNvPr id="4" name="Picture 2" descr="http://faculty.chemeketa.edu/afrank1/rocks/minerals/cleav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33123"/>
            <a:ext cx="5151978" cy="24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eavage dir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98073"/>
            <a:ext cx="2264728" cy="47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way a substance breaks where not controlled </a:t>
            </a:r>
          </a:p>
          <a:p>
            <a:pPr marL="0" indent="0">
              <a:buNone/>
            </a:pPr>
            <a:r>
              <a:rPr lang="en-US" dirty="0" smtClean="0"/>
              <a:t>    by </a:t>
            </a:r>
            <a:r>
              <a:rPr lang="en-US" dirty="0"/>
              <a:t>cleavage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Minerals </a:t>
            </a:r>
            <a:r>
              <a:rPr lang="en-US" dirty="0"/>
              <a:t>with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no </a:t>
            </a:r>
            <a:r>
              <a:rPr lang="en-US" dirty="0"/>
              <a:t>cleavage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generally break</a:t>
            </a:r>
          </a:p>
          <a:p>
            <a:pPr marL="0" indent="0">
              <a:buNone/>
            </a:pPr>
            <a:r>
              <a:rPr lang="en-US" dirty="0" smtClean="0"/>
              <a:t>   with </a:t>
            </a:r>
            <a:r>
              <a:rPr lang="en-US" dirty="0"/>
              <a:t>irregular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fracture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7. Fracture</a:t>
            </a:r>
            <a:endParaRPr lang="en-US" dirty="0"/>
          </a:p>
        </p:txBody>
      </p:sp>
      <p:pic>
        <p:nvPicPr>
          <p:cNvPr id="6148" name="Picture 4" descr="http://www4.uwm.edu/course/422-100/Mineral_Rocks/oliv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09" y="2057400"/>
            <a:ext cx="5883591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If minerals break with curved fracture surfaces, it is called </a:t>
            </a:r>
            <a:r>
              <a:rPr lang="en-US" dirty="0" err="1"/>
              <a:t>concoidal</a:t>
            </a:r>
            <a:r>
              <a:rPr lang="en-US" dirty="0"/>
              <a:t> fracture</a:t>
            </a:r>
          </a:p>
          <a:p>
            <a:pPr>
              <a:buFontTx/>
              <a:buChar char="-"/>
            </a:pPr>
            <a:r>
              <a:rPr lang="en-US" dirty="0" smtClean="0"/>
              <a:t>This </a:t>
            </a:r>
            <a:r>
              <a:rPr lang="en-US" dirty="0"/>
              <a:t>is seen in glass, the igneous rock </a:t>
            </a:r>
            <a:r>
              <a:rPr lang="en-US" dirty="0" smtClean="0"/>
              <a:t>Obsidian,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and </a:t>
            </a:r>
            <a:r>
              <a:rPr lang="en-US" dirty="0"/>
              <a:t>the mineral Quartz</a:t>
            </a:r>
          </a:p>
          <a:p>
            <a:endParaRPr lang="en-US" dirty="0"/>
          </a:p>
        </p:txBody>
      </p:sp>
      <p:pic>
        <p:nvPicPr>
          <p:cNvPr id="9218" name="Picture 2" descr="http://geology.com/minerals/photos/quartz-conchoidal-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iogeolearning.com/web/images/stories/7thgrade/obsidian-concoid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1"/>
            <a:ext cx="38745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8. Specific Gravity – the density of a mineral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Density  = mass of an object / volume of the object </a:t>
            </a:r>
          </a:p>
          <a:p>
            <a:pPr marL="0" indent="0">
              <a:buNone/>
            </a:pPr>
            <a:r>
              <a:rPr lang="en-US" dirty="0" smtClean="0"/>
              <a:t>- The </a:t>
            </a:r>
            <a:r>
              <a:rPr lang="en-US" dirty="0"/>
              <a:t>ratio of the mass of an object to the mass of </a:t>
            </a:r>
            <a:r>
              <a:rPr lang="en-US" dirty="0" smtClean="0"/>
              <a:t>an</a:t>
            </a:r>
          </a:p>
          <a:p>
            <a:pPr marL="0" indent="0">
              <a:buNone/>
            </a:pPr>
            <a:r>
              <a:rPr lang="en-US" dirty="0" smtClean="0"/>
              <a:t>    equal </a:t>
            </a:r>
            <a:r>
              <a:rPr lang="en-US" dirty="0"/>
              <a:t>volume of water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The density of pure water = 1 g / mL</a:t>
            </a:r>
          </a:p>
          <a:p>
            <a:pPr marL="0" indent="0">
              <a:buNone/>
            </a:pPr>
            <a:r>
              <a:rPr lang="en-US" dirty="0" smtClean="0"/>
              <a:t>- If </a:t>
            </a:r>
            <a:r>
              <a:rPr lang="en-US" dirty="0"/>
              <a:t>the density of the object is &lt; 1 = lighter than water,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and </a:t>
            </a:r>
            <a:r>
              <a:rPr lang="en-US" dirty="0"/>
              <a:t>will float to some degree</a:t>
            </a:r>
          </a:p>
          <a:p>
            <a:pPr marL="0" indent="0">
              <a:buNone/>
            </a:pPr>
            <a:r>
              <a:rPr lang="en-US" dirty="0" smtClean="0"/>
              <a:t>- If </a:t>
            </a:r>
            <a:r>
              <a:rPr lang="en-US" dirty="0"/>
              <a:t>the density of the object is &gt; 1 = heavier than </a:t>
            </a:r>
            <a:r>
              <a:rPr lang="en-US" dirty="0" smtClean="0"/>
              <a:t>water,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</a:t>
            </a:r>
            <a:r>
              <a:rPr lang="en-US" dirty="0"/>
              <a:t>will sink</a:t>
            </a:r>
          </a:p>
          <a:p>
            <a:pPr marL="0" indent="0">
              <a:buNone/>
            </a:pPr>
            <a:r>
              <a:rPr lang="en-US" dirty="0"/>
              <a:t>	- Examples: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Quartz = 2.65 g / mL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Galena = 7.5 g / mL</a:t>
            </a:r>
          </a:p>
          <a:p>
            <a:pPr marL="0" indent="0">
              <a:buNone/>
            </a:pPr>
            <a:r>
              <a:rPr lang="en-US" dirty="0"/>
              <a:t>		 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Gold  = 19.3 g /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Other Special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Taste – a few minerals have a characteristic taste</a:t>
            </a:r>
          </a:p>
          <a:p>
            <a:pPr marL="0" indent="0">
              <a:buNone/>
            </a:pPr>
            <a:r>
              <a:rPr lang="en-US" dirty="0" smtClean="0"/>
              <a:t> 	Halite tastes like salt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b. Odor – a few minerals have a characteristic odor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Clay minerals have an “earthy” smell</a:t>
            </a:r>
            <a:endParaRPr lang="en-US" dirty="0"/>
          </a:p>
        </p:txBody>
      </p:sp>
      <p:pic>
        <p:nvPicPr>
          <p:cNvPr id="11266" name="Picture 2" descr="File:Halite-574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26295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newark.osu.edu/facultystaff/personal/jstjohn/Documents/Common-rocks/Shale_files/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1963"/>
            <a:ext cx="3809850" cy="23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Other Special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Striations – straight parallel lines on the flat surface of the cleavage directions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0244" name="Picture 4" descr="http://img810.imageshack.us/img810/4044/ajf1383c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828925"/>
            <a:ext cx="414866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farm7.staticflickr.com/6219/6331513855_62b645cda7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905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There are substances that meet 3 of the 4 criteria, and are called </a:t>
            </a:r>
            <a:r>
              <a:rPr lang="en-US" dirty="0" err="1" smtClean="0"/>
              <a:t>mineralloids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</a:t>
            </a:r>
            <a:r>
              <a:rPr lang="en-US" dirty="0" smtClean="0"/>
              <a:t> Example: Opal – does not have an orderly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arrangement of atoms</a:t>
            </a:r>
          </a:p>
          <a:p>
            <a:endParaRPr lang="en-US" dirty="0"/>
          </a:p>
        </p:txBody>
      </p:sp>
      <p:pic>
        <p:nvPicPr>
          <p:cNvPr id="1026" name="Picture 2" descr="http://geology.com/gemstones/opal/pinfire-o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ire o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Other Special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 Magnetism – some minerals with large amounts of iron oxide are attracted to magnets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9218" name="Picture 2" descr="http://ormuswater.vpinf.com/magnetite-pickup-5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3432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uen.org/core/science/sciber/sciber8/images/magnet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98244"/>
            <a:ext cx="3581400" cy="34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Other Special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e. Double Refraction – a clear mineral placed over an image will show 2 images by the light being split as it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enters </a:t>
            </a:r>
            <a:r>
              <a:rPr lang="en-US" dirty="0"/>
              <a:t>some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crystalline </a:t>
            </a:r>
            <a:r>
              <a:rPr lang="en-US" dirty="0"/>
              <a:t>minerals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Example - Calcite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0.tqn.com/d/geology/1/0/O/T/1/minpiccalc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21" y="2362200"/>
            <a:ext cx="488237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Other Special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X-ray fingerprints – when x-rays are directed through minerals, the x-rays are deflected out at specific angles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Each mineral has a specific pattern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Other Special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g. Chemical tests – how do minerals react to specific chemicals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Example –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	Carbonate minerals (calcite) will react to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	weak hydrochloric acid, they will fizz to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	produce carbon dioxide (CO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 gas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2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Generally this is the only field chemical test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0.tqn.com/d/geology/1/0/8/l/1/acidtestHClca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45" y="1376362"/>
            <a:ext cx="4762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0.tqn.com/d/geology/1/0/E/B/1/acidtestcalc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544537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B. How many minerals are there?</a:t>
            </a:r>
          </a:p>
          <a:p>
            <a:pPr marL="0" indent="0">
              <a:buNone/>
            </a:pPr>
            <a:r>
              <a:rPr lang="en-US" dirty="0" smtClean="0"/>
              <a:t>- 3500 known minerals in the Earth’s crust</a:t>
            </a:r>
          </a:p>
          <a:p>
            <a:pPr marL="0" indent="0">
              <a:buNone/>
            </a:pPr>
            <a:r>
              <a:rPr lang="en-US" dirty="0" smtClean="0"/>
              <a:t>- Minerals combine to form all rocks on Earth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</a:t>
            </a:r>
            <a:r>
              <a:rPr lang="en-US" dirty="0" smtClean="0"/>
              <a:t> Rock type depends on mineral composition</a:t>
            </a:r>
          </a:p>
          <a:p>
            <a:pPr>
              <a:buFontTx/>
              <a:buChar char="-"/>
            </a:pPr>
            <a:r>
              <a:rPr lang="en-US" dirty="0" smtClean="0"/>
              <a:t>20 minerals combine to form 95% of all rocks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on Earth.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83666"/>
            <a:ext cx="3048000" cy="2074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91000"/>
            <a:ext cx="2369126" cy="2228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5029200"/>
            <a:ext cx="19050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 Physical Properties</a:t>
            </a:r>
          </a:p>
          <a:p>
            <a:pPr marL="0" indent="0">
              <a:buNone/>
            </a:pPr>
            <a:r>
              <a:rPr lang="en-US" dirty="0"/>
              <a:t>- All minerals have at least 9 physical properties that can be used to define, describe, </a:t>
            </a:r>
            <a:r>
              <a:rPr lang="en-US" dirty="0" smtClean="0"/>
              <a:t>and   </a:t>
            </a:r>
            <a:r>
              <a:rPr lang="en-US" dirty="0"/>
              <a:t>identify them as unique minerals.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3033323"/>
            <a:ext cx="3886200" cy="3824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3581400"/>
            <a:ext cx="459361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775526"/>
            <a:ext cx="3505200" cy="2628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/>
              <a:t>1. Color – every mineral is some color and some are found in multiple colors </a:t>
            </a:r>
          </a:p>
          <a:p>
            <a:r>
              <a:rPr lang="en-US" dirty="0"/>
              <a:t>  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could be very helpful and distinctive, or could be very ambiguous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90800"/>
            <a:ext cx="2667000" cy="2856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05200"/>
            <a:ext cx="3803600" cy="30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Luster – the manner in which a mineral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reflects light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Glassy – reflects light like a piece of glass does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Metallic – reflects light like a piece of metal does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048000"/>
            <a:ext cx="4267199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Streak – the color of the pulverized powder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a mineral</a:t>
            </a:r>
          </a:p>
          <a:p>
            <a:endParaRPr lang="en-US" dirty="0"/>
          </a:p>
        </p:txBody>
      </p:sp>
      <p:pic>
        <p:nvPicPr>
          <p:cNvPr id="3074" name="Picture 2" descr="http://harmonscience6.wikispaces.com/file/view/streak.jpg/259941338/str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200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924800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color could be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different </a:t>
            </a:r>
            <a:r>
              <a:rPr lang="en-US" dirty="0"/>
              <a:t>from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crystal’s </a:t>
            </a:r>
            <a:r>
              <a:rPr lang="en-US" dirty="0"/>
              <a:t>color,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/>
              <a:t>always distinctive</a:t>
            </a:r>
          </a:p>
          <a:p>
            <a:endParaRPr lang="en-US" dirty="0"/>
          </a:p>
        </p:txBody>
      </p:sp>
      <p:pic>
        <p:nvPicPr>
          <p:cNvPr id="4098" name="Picture 2" descr="http://faculty.chemeketa.edu/afrank1/rocks/minerals/strea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486400" cy="19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ykonline.yksd.com/distanceedcourses/Courses/EarthScience/lessons/SecondQuarter/Chapter07/07-03/Pictures/03StreakHemet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869556" cy="33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794</Words>
  <Application>Microsoft Office PowerPoint</Application>
  <PresentationFormat>On-screen Show (4:3)</PresentationFormat>
  <Paragraphs>152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I. Minerals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Moh’s Hardness Scale</vt:lpstr>
      <vt:lpstr>5. Crystal shape / External Crystal Form / Crystal Systems </vt:lpstr>
      <vt:lpstr>PowerPoint Presentation</vt:lpstr>
      <vt:lpstr>Common Face Arrangements and Angles</vt:lpstr>
      <vt:lpstr>Common Face Arrangements and Angles</vt:lpstr>
      <vt:lpstr>Common Face Arrangements and Angles</vt:lpstr>
      <vt:lpstr>Common Face Arrangements and Angles</vt:lpstr>
      <vt:lpstr>Common Face Arrangements and Angles</vt:lpstr>
      <vt:lpstr>Common Face Arrangements and Angles</vt:lpstr>
      <vt:lpstr>PowerPoint Presentation</vt:lpstr>
      <vt:lpstr>Mineral Cleavage</vt:lpstr>
      <vt:lpstr>Mineral Cleavage</vt:lpstr>
      <vt:lpstr>Mineral Cleavage</vt:lpstr>
      <vt:lpstr>Mineral Cleavage</vt:lpstr>
      <vt:lpstr>7. Fracture</vt:lpstr>
      <vt:lpstr>Fracture</vt:lpstr>
      <vt:lpstr>PowerPoint Presentation</vt:lpstr>
      <vt:lpstr>9. Other Special Properties</vt:lpstr>
      <vt:lpstr>9. Other Special Properties</vt:lpstr>
      <vt:lpstr>9. Other Special Properties</vt:lpstr>
      <vt:lpstr>9. Other Special Properties</vt:lpstr>
      <vt:lpstr>9. Other Special Properties</vt:lpstr>
      <vt:lpstr>9. Other Special Properties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cp:lastPrinted>2012-09-04T13:30:27Z</cp:lastPrinted>
  <dcterms:created xsi:type="dcterms:W3CDTF">2012-08-24T11:14:02Z</dcterms:created>
  <dcterms:modified xsi:type="dcterms:W3CDTF">2012-09-07T14:45:58Z</dcterms:modified>
</cp:coreProperties>
</file>